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Jehu Domenech</a:t>
            </a: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Untitled video - Made with Clipchamp">
            <a:hlinkClick r:id="" action="ppaction://media"/>
            <a:extLst>
              <a:ext uri="{FF2B5EF4-FFF2-40B4-BE49-F238E27FC236}">
                <a16:creationId xmlns:a16="http://schemas.microsoft.com/office/drawing/2014/main" id="{BDAFB164-9776-AB7F-2CAF-D35F440C38D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851525" y="3184525"/>
            <a:ext cx="487363" cy="48736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useful for programming while having security in mind. If the system that is being worked on relies on security a </a:t>
            </a:r>
            <a:r>
              <a:rPr lang="en-US" dirty="0" err="1"/>
              <a:t>DevSecOps</a:t>
            </a:r>
            <a:r>
              <a:rPr lang="en-US" dirty="0"/>
              <a:t> pipeline would be ideal (What is a </a:t>
            </a:r>
            <a:r>
              <a:rPr lang="en-US" dirty="0" err="1"/>
              <a:t>DevSecOps</a:t>
            </a:r>
            <a:r>
              <a:rPr lang="en-US" dirty="0"/>
              <a:t> pipeline?, 2022).</a:t>
            </a:r>
            <a:endParaRPr lang="en-US" sz="1600" dirty="0"/>
          </a:p>
          <a:p>
            <a:pPr marL="685800" lvl="1" indent="-228600" algn="l" rtl="0">
              <a:lnSpc>
                <a:spcPct val="90000"/>
              </a:lnSpc>
              <a:spcBef>
                <a:spcPts val="0"/>
              </a:spcBef>
              <a:spcAft>
                <a:spcPts val="0"/>
              </a:spcAft>
              <a:buClr>
                <a:schemeClr val="lt1"/>
              </a:buClr>
              <a:buSzPts val="2000"/>
              <a:buChar char="•"/>
            </a:pPr>
            <a:r>
              <a:rPr lang="en-US" dirty="0"/>
              <a:t>A useful external tool is Check Point </a:t>
            </a:r>
            <a:r>
              <a:rPr lang="en-US" dirty="0" err="1"/>
              <a:t>CloudGuard</a:t>
            </a:r>
            <a:r>
              <a:rPr lang="en-US" dirty="0"/>
              <a:t> it allows you to prevent threats and automize security. This tool would fall in the monitor and detect section of the </a:t>
            </a:r>
            <a:r>
              <a:rPr lang="en-US" dirty="0" err="1"/>
              <a:t>DevSecOps</a:t>
            </a:r>
            <a:r>
              <a:rPr lang="en-US" dirty="0"/>
              <a:t>.</a:t>
            </a:r>
          </a:p>
        </p:txBody>
      </p:sp>
      <p:pic>
        <p:nvPicPr>
          <p:cNvPr id="211" name="Google Shape;211;p1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If security is implemented from the very beginning issues from security will be minimal although the initial set up will take a long time it is much more beneficial for the project.</a:t>
            </a:r>
            <a:endParaRPr dirty="0"/>
          </a:p>
        </p:txBody>
      </p:sp>
      <p:pic>
        <p:nvPicPr>
          <p:cNvPr id="218" name="Google Shape;218;p11"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spcBef>
                <a:spcPts val="0"/>
              </a:spcBef>
            </a:pPr>
            <a:r>
              <a:rPr lang="en-US" sz="2200" dirty="0"/>
              <a:t>I believe that my current security policy has a few gaps that would be better filled with other security policies. Although the policies I chose are useful they don’t have enough severity and likelihood for having them in the security policy.</a:t>
            </a:r>
            <a:endParaRPr sz="2200" dirty="0"/>
          </a:p>
        </p:txBody>
      </p:sp>
      <p:pic>
        <p:nvPicPr>
          <p:cNvPr id="225" name="Google Shape;225;p12"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Looking over the security policy various improvements could be made by having policies with a higher severity level and likeliness. If these are considered, then by automating the process security will be much better for the system.</a:t>
            </a:r>
            <a:endParaRPr dirty="0"/>
          </a:p>
        </p:txBody>
      </p:sp>
      <p:pic>
        <p:nvPicPr>
          <p:cNvPr id="232" name="Google Shape;232;p13"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Michali</a:t>
            </a:r>
            <a:r>
              <a:rPr lang="en-US" dirty="0"/>
              <a:t>. (2022, September 15). What is a </a:t>
            </a:r>
            <a:r>
              <a:rPr lang="en-US" dirty="0" err="1"/>
              <a:t>DevSecOps</a:t>
            </a:r>
            <a:r>
              <a:rPr lang="en-US" dirty="0"/>
              <a:t> pipeline?. Check Point Software. https://www.checkpoint.com/cyber-hub/cloud-security/devsecops/what-is-a-devsecops-pipeline/ </a:t>
            </a: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With the security policy implemented we are defining core security principles which will ensure quality and standard. By using the Encryption and AAA framework we are looking to keep the standards for security.</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4">
            <a:alphaModFix/>
          </a:blip>
          <a:srcRect/>
          <a:stretch/>
        </p:blipFill>
        <p:spPr>
          <a:xfrm>
            <a:off x="3160643" y="2999231"/>
            <a:ext cx="6453257" cy="3637375"/>
          </a:xfrm>
          <a:prstGeom prst="rect">
            <a:avLst/>
          </a:prstGeom>
          <a:noFill/>
          <a:ln>
            <a:noFill/>
          </a:ln>
        </p:spPr>
      </p:pic>
      <p:pic>
        <p:nvPicPr>
          <p:cNvPr id="154" name="Google Shape;154;p3"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77500" lnSpcReduction="20000"/>
          </a:bodyPr>
          <a:lstStyle/>
          <a:p>
            <a:pPr marL="228600" lvl="0" indent="-88900" algn="l" rtl="0">
              <a:lnSpc>
                <a:spcPct val="90000"/>
              </a:lnSpc>
              <a:spcBef>
                <a:spcPts val="1000"/>
              </a:spcBef>
              <a:spcAft>
                <a:spcPts val="0"/>
              </a:spcAft>
              <a:buClr>
                <a:schemeClr val="lt1"/>
              </a:buClr>
              <a:buSzPts val="2200"/>
              <a:buNone/>
            </a:pPr>
            <a:r>
              <a:rPr lang="en-US" dirty="0"/>
              <a:t>Rules with likelihood of likely and probable where put in the likely section for unlikely it was put accordingly. When setting the priority I checked both the likelihood and severity in account and I set them accordingly. Medium severity with unlikely goes to low priority and medium severity and likely goes into priority.</a:t>
            </a:r>
            <a:endParaRPr dirty="0"/>
          </a:p>
        </p:txBody>
      </p:sp>
      <p:graphicFrame>
        <p:nvGraphicFramePr>
          <p:cNvPr id="161" name="Google Shape;161;p4" descr="Alt text required"/>
          <p:cNvGraphicFramePr/>
          <p:nvPr>
            <p:extLst>
              <p:ext uri="{D42A27DB-BD31-4B8C-83A1-F6EECF244321}">
                <p14:modId xmlns:p14="http://schemas.microsoft.com/office/powerpoint/2010/main" val="491258872"/>
              </p:ext>
            </p:extLst>
          </p:nvPr>
        </p:nvGraphicFramePr>
        <p:xfrm>
          <a:off x="3171900" y="2561050"/>
          <a:ext cx="7835225" cy="423666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STR50-CPP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MEM50-CPP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ERR56-CPP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CTR54-CPP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EXP53-CPP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STR50-CPP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STR53-CPP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MEM50-CPP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CTR54-CPP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ERR56-CPP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EXP53-CPP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DCL58-CPP</a:t>
                      </a: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DCL52-CPP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INT50-CPP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INT50-CPP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DCL52-CPP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INT50-CPP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STR53-CPP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INT50-CPP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DCL58-CPP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158114"/>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200"/>
              <a:buChar char="•"/>
            </a:pPr>
            <a:r>
              <a:rPr lang="en-US" dirty="0"/>
              <a:t>Adopt a Secure Coding Standard</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Practice Defense in Depth </a:t>
            </a:r>
          </a:p>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I went with the following order according to importance. With the order I am looking to build a solid foundation so that the following principles can be implemented easily.</a:t>
            </a:r>
          </a:p>
        </p:txBody>
      </p:sp>
      <p:pic>
        <p:nvPicPr>
          <p:cNvPr id="169" name="Google Shape;169;p5"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dirty="0"/>
              <a:t>STR50-CPP</a:t>
            </a:r>
          </a:p>
          <a:p>
            <a:pPr marL="228600" lvl="0" indent="-228600" algn="l" rtl="0">
              <a:lnSpc>
                <a:spcPct val="90000"/>
              </a:lnSpc>
              <a:spcBef>
                <a:spcPts val="0"/>
              </a:spcBef>
              <a:spcAft>
                <a:spcPts val="0"/>
              </a:spcAft>
              <a:buClr>
                <a:schemeClr val="lt1"/>
              </a:buClr>
              <a:buSzPts val="2000"/>
              <a:buChar char="•"/>
            </a:pPr>
            <a:r>
              <a:rPr lang="en-US" dirty="0"/>
              <a:t>MEM50-CPP</a:t>
            </a:r>
          </a:p>
          <a:p>
            <a:pPr marL="228600" lvl="0" indent="-228600" algn="l" rtl="0">
              <a:lnSpc>
                <a:spcPct val="90000"/>
              </a:lnSpc>
              <a:spcBef>
                <a:spcPts val="0"/>
              </a:spcBef>
              <a:spcAft>
                <a:spcPts val="0"/>
              </a:spcAft>
              <a:buClr>
                <a:schemeClr val="lt1"/>
              </a:buClr>
              <a:buSzPts val="2000"/>
              <a:buChar char="•"/>
            </a:pPr>
            <a:r>
              <a:rPr lang="en-US" dirty="0"/>
              <a:t>EXP53-CPP</a:t>
            </a:r>
          </a:p>
          <a:p>
            <a:pPr marL="228600" lvl="0" indent="-228600" algn="l" rtl="0">
              <a:lnSpc>
                <a:spcPct val="90000"/>
              </a:lnSpc>
              <a:spcBef>
                <a:spcPts val="0"/>
              </a:spcBef>
              <a:spcAft>
                <a:spcPts val="0"/>
              </a:spcAft>
              <a:buClr>
                <a:schemeClr val="lt1"/>
              </a:buClr>
              <a:buSzPts val="2000"/>
              <a:buChar char="•"/>
            </a:pPr>
            <a:r>
              <a:rPr lang="en-US" dirty="0"/>
              <a:t>ERR56-CPP</a:t>
            </a:r>
          </a:p>
          <a:p>
            <a:pPr marL="228600" lvl="0" indent="-228600" algn="l" rtl="0">
              <a:lnSpc>
                <a:spcPct val="90000"/>
              </a:lnSpc>
              <a:spcBef>
                <a:spcPts val="0"/>
              </a:spcBef>
              <a:spcAft>
                <a:spcPts val="0"/>
              </a:spcAft>
              <a:buClr>
                <a:schemeClr val="lt1"/>
              </a:buClr>
              <a:buSzPts val="2000"/>
              <a:buChar char="•"/>
            </a:pPr>
            <a:r>
              <a:rPr lang="en-US" dirty="0"/>
              <a:t>CTR54-CPP</a:t>
            </a:r>
          </a:p>
          <a:p>
            <a:pPr marL="228600" lvl="0" indent="-228600" algn="l" rtl="0">
              <a:lnSpc>
                <a:spcPct val="90000"/>
              </a:lnSpc>
              <a:spcBef>
                <a:spcPts val="0"/>
              </a:spcBef>
              <a:spcAft>
                <a:spcPts val="0"/>
              </a:spcAft>
              <a:buClr>
                <a:schemeClr val="lt1"/>
              </a:buClr>
              <a:buSzPts val="2000"/>
              <a:buChar char="•"/>
            </a:pPr>
            <a:r>
              <a:rPr lang="en-US" dirty="0"/>
              <a:t>STR53-CPP</a:t>
            </a:r>
          </a:p>
          <a:p>
            <a:pPr marL="228600" lvl="0" indent="-228600" algn="l" rtl="0">
              <a:lnSpc>
                <a:spcPct val="90000"/>
              </a:lnSpc>
              <a:spcBef>
                <a:spcPts val="0"/>
              </a:spcBef>
              <a:spcAft>
                <a:spcPts val="0"/>
              </a:spcAft>
              <a:buClr>
                <a:schemeClr val="lt1"/>
              </a:buClr>
              <a:buSzPts val="2000"/>
              <a:buChar char="•"/>
            </a:pPr>
            <a:r>
              <a:rPr lang="en-US" dirty="0"/>
              <a:t>DCL58-CPP</a:t>
            </a:r>
          </a:p>
          <a:p>
            <a:pPr marL="228600" lvl="0" indent="-228600" algn="l" rtl="0">
              <a:lnSpc>
                <a:spcPct val="90000"/>
              </a:lnSpc>
              <a:spcBef>
                <a:spcPts val="0"/>
              </a:spcBef>
              <a:spcAft>
                <a:spcPts val="0"/>
              </a:spcAft>
              <a:buClr>
                <a:schemeClr val="lt1"/>
              </a:buClr>
              <a:buSzPts val="2000"/>
              <a:buChar char="•"/>
            </a:pPr>
            <a:r>
              <a:rPr lang="en-US" dirty="0"/>
              <a:t>INT50-CPP</a:t>
            </a:r>
          </a:p>
          <a:p>
            <a:pPr marL="228600" lvl="0" indent="-228600" algn="l" rtl="0">
              <a:lnSpc>
                <a:spcPct val="90000"/>
              </a:lnSpc>
              <a:spcBef>
                <a:spcPts val="0"/>
              </a:spcBef>
              <a:spcAft>
                <a:spcPts val="0"/>
              </a:spcAft>
              <a:buClr>
                <a:schemeClr val="lt1"/>
              </a:buClr>
              <a:buSzPts val="2000"/>
              <a:buChar char="•"/>
            </a:pPr>
            <a:r>
              <a:rPr lang="en-US" dirty="0"/>
              <a:t>INT50-CPP</a:t>
            </a:r>
          </a:p>
          <a:p>
            <a:pPr marL="228600" lvl="0" indent="-228600" algn="l" rtl="0">
              <a:lnSpc>
                <a:spcPct val="90000"/>
              </a:lnSpc>
              <a:spcBef>
                <a:spcPts val="0"/>
              </a:spcBef>
              <a:spcAft>
                <a:spcPts val="0"/>
              </a:spcAft>
              <a:buClr>
                <a:schemeClr val="lt1"/>
              </a:buClr>
              <a:buSzPts val="2000"/>
              <a:buChar char="•"/>
            </a:pPr>
            <a:r>
              <a:rPr lang="en-US" dirty="0"/>
              <a:t>DCL52-CPP</a:t>
            </a:r>
          </a:p>
          <a:p>
            <a:pPr marL="0" lvl="0" indent="0" algn="l" rtl="0">
              <a:lnSpc>
                <a:spcPct val="90000"/>
              </a:lnSpc>
              <a:spcBef>
                <a:spcPts val="0"/>
              </a:spcBef>
              <a:spcAft>
                <a:spcPts val="0"/>
              </a:spcAft>
              <a:buClr>
                <a:schemeClr val="lt1"/>
              </a:buClr>
              <a:buSzPts val="2000"/>
              <a:buNone/>
            </a:pPr>
            <a:endParaRPr lang="en-US" dirty="0"/>
          </a:p>
          <a:p>
            <a:pPr marL="0" lvl="0" indent="0" algn="l" rtl="0">
              <a:lnSpc>
                <a:spcPct val="90000"/>
              </a:lnSpc>
              <a:spcBef>
                <a:spcPts val="0"/>
              </a:spcBef>
              <a:spcAft>
                <a:spcPts val="0"/>
              </a:spcAft>
              <a:buClr>
                <a:schemeClr val="lt1"/>
              </a:buClr>
              <a:buSzPts val="2000"/>
              <a:buNone/>
            </a:pPr>
            <a:r>
              <a:rPr lang="en-US" dirty="0"/>
              <a:t>For the order in the coding standards I decided to use the official priority levels used in the coding standards website. They use the likelihood and severity for setting the priority.</a:t>
            </a:r>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dirty="0"/>
              <a:t>Encryption at rest looks to encrypt data when it is stored in the system and not moving from system to system.</a:t>
            </a:r>
          </a:p>
          <a:p>
            <a:pPr marL="228600" lvl="0" indent="-228600" algn="l" rtl="0">
              <a:lnSpc>
                <a:spcPct val="90000"/>
              </a:lnSpc>
              <a:spcBef>
                <a:spcPts val="0"/>
              </a:spcBef>
              <a:spcAft>
                <a:spcPts val="0"/>
              </a:spcAft>
              <a:buClr>
                <a:schemeClr val="lt1"/>
              </a:buClr>
              <a:buSzPts val="2000"/>
              <a:buChar char="•"/>
            </a:pPr>
            <a:r>
              <a:rPr lang="en-US" sz="2800" dirty="0"/>
              <a:t>Encryption at flight encrypts data when it is being sent over from one end to another end.</a:t>
            </a:r>
          </a:p>
          <a:p>
            <a:pPr marL="228600" lvl="0" indent="-228600" algn="l" rtl="0">
              <a:lnSpc>
                <a:spcPct val="90000"/>
              </a:lnSpc>
              <a:spcBef>
                <a:spcPts val="0"/>
              </a:spcBef>
              <a:spcAft>
                <a:spcPts val="0"/>
              </a:spcAft>
              <a:buClr>
                <a:schemeClr val="lt1"/>
              </a:buClr>
              <a:buSzPts val="2000"/>
              <a:buChar char="•"/>
            </a:pPr>
            <a:r>
              <a:rPr lang="en-US" sz="2800" dirty="0"/>
              <a:t>Encryption in use encrypts data when it is being used on the system.</a:t>
            </a:r>
            <a:endParaRPr sz="28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 looks to confirm that the person who is using the system is the person that is supposed to access it. This uses logins and passwords and other security measures that ensure that it is the person.</a:t>
            </a:r>
          </a:p>
          <a:p>
            <a:pPr marL="228600" lvl="0" indent="-228600" algn="l" rtl="0">
              <a:lnSpc>
                <a:spcPct val="90000"/>
              </a:lnSpc>
              <a:spcBef>
                <a:spcPts val="0"/>
              </a:spcBef>
              <a:spcAft>
                <a:spcPts val="0"/>
              </a:spcAft>
              <a:buClr>
                <a:schemeClr val="lt1"/>
              </a:buClr>
              <a:buSzPts val="2400"/>
              <a:buChar char="•"/>
            </a:pPr>
            <a:r>
              <a:rPr lang="en-US" dirty="0"/>
              <a:t>Authorization lets the user only access what they need to access and nothing else this prevents security vulnerabilities.</a:t>
            </a:r>
          </a:p>
          <a:p>
            <a:pPr marL="228600" lvl="0" indent="-228600" algn="l" rtl="0">
              <a:lnSpc>
                <a:spcPct val="90000"/>
              </a:lnSpc>
              <a:spcBef>
                <a:spcPts val="0"/>
              </a:spcBef>
              <a:spcAft>
                <a:spcPts val="0"/>
              </a:spcAft>
              <a:buClr>
                <a:schemeClr val="lt1"/>
              </a:buClr>
              <a:buSzPts val="2400"/>
              <a:buChar char="•"/>
            </a:pPr>
            <a:r>
              <a:rPr lang="en-US" dirty="0"/>
              <a:t>Accounting ties the account with each action they do so that they hold accountability for what they do in the system.</a:t>
            </a:r>
            <a:endParaRPr dirty="0"/>
          </a:p>
        </p:txBody>
      </p:sp>
      <p:pic>
        <p:nvPicPr>
          <p:cNvPr id="190" name="Google Shape;190;p8"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shows various tests the </a:t>
            </a:r>
            <a:r>
              <a:rPr lang="en-US" dirty="0" err="1"/>
              <a:t>OutOfRangeTest</a:t>
            </a:r>
            <a:r>
              <a:rPr lang="en-US" dirty="0"/>
              <a:t> shows that the exception of std::</a:t>
            </a:r>
            <a:r>
              <a:rPr lang="en-US" dirty="0" err="1"/>
              <a:t>out_of_range</a:t>
            </a:r>
            <a:r>
              <a:rPr lang="en-US" dirty="0"/>
              <a:t> is thrown when the vector is at 20 by using myvector.at(20).</a:t>
            </a:r>
            <a:endParaRPr dirty="0"/>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5043C945-C4DE-96BA-F08A-E4F6D327648E}"/>
              </a:ext>
            </a:extLst>
          </p:cNvPr>
          <p:cNvPicPr>
            <a:picLocks noChangeAspect="1"/>
          </p:cNvPicPr>
          <p:nvPr/>
        </p:nvPicPr>
        <p:blipFill>
          <a:blip r:embed="rId5"/>
          <a:stretch>
            <a:fillRect/>
          </a:stretch>
        </p:blipFill>
        <p:spPr>
          <a:xfrm>
            <a:off x="2486526" y="3428999"/>
            <a:ext cx="7106653" cy="3160751"/>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4">
            <a:alphaModFix/>
          </a:blip>
          <a:srcRect/>
          <a:stretch/>
        </p:blipFill>
        <p:spPr>
          <a:xfrm>
            <a:off x="2127250" y="3192379"/>
            <a:ext cx="7937500" cy="3020302"/>
          </a:xfrm>
          <a:prstGeom prst="rect">
            <a:avLst/>
          </a:prstGeom>
          <a:noFill/>
          <a:ln>
            <a:noFill/>
          </a:ln>
        </p:spPr>
      </p:pic>
      <p:pic>
        <p:nvPicPr>
          <p:cNvPr id="204" name="Google Shape;204;p9"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9BCFE575-A0E5-3629-0863-ECFA74BFE202}"/>
              </a:ext>
            </a:extLst>
          </p:cNvPr>
          <p:cNvSpPr txBox="1"/>
          <p:nvPr/>
        </p:nvSpPr>
        <p:spPr>
          <a:xfrm>
            <a:off x="545432" y="2057401"/>
            <a:ext cx="10538642" cy="769441"/>
          </a:xfrm>
          <a:prstGeom prst="rect">
            <a:avLst/>
          </a:prstGeom>
          <a:noFill/>
        </p:spPr>
        <p:txBody>
          <a:bodyPr wrap="square" rtlCol="0">
            <a:spAutoFit/>
          </a:bodyPr>
          <a:lstStyle/>
          <a:p>
            <a:r>
              <a:rPr lang="en-US" sz="2200" dirty="0">
                <a:solidFill>
                  <a:schemeClr val="bg1"/>
                </a:solidFill>
                <a:latin typeface="Century Gothic" panose="020B0502020202020204" pitchFamily="34" charset="0"/>
              </a:rPr>
              <a:t>When automating by looking at the diagram below we would implement the testing in the verify and test portion of the pre-production section.</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278</TotalTime>
  <Words>684</Words>
  <Application>Microsoft Office PowerPoint</Application>
  <PresentationFormat>Widescreen</PresentationFormat>
  <Paragraphs>80</Paragraphs>
  <Slides>14</Slides>
  <Notes>14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Josian Jehu</cp:lastModifiedBy>
  <cp:revision>47</cp:revision>
  <dcterms:created xsi:type="dcterms:W3CDTF">2020-08-19T17:59:24Z</dcterms:created>
  <dcterms:modified xsi:type="dcterms:W3CDTF">2023-08-13T00:09:08Z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